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scadia Code" panose="020B0609020000020004" pitchFamily="49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  <p:embeddedFont>
      <p:font typeface="DM Sans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750" autoAdjust="0"/>
  </p:normalViewPr>
  <p:slideViewPr>
    <p:cSldViewPr>
      <p:cViewPr varScale="1">
        <p:scale>
          <a:sx n="52" d="100"/>
          <a:sy n="52" d="100"/>
        </p:scale>
        <p:origin x="65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ata%20Analysis\Accenture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ata%20Analysis\Accenture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ata%20Analysis\Accenture\Task%203_Final%20Content%20Data%20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'Task 3_Final Content Data set'!$L$1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'Task 3_Final Content Data set'!$K$2:$K$17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'Task 3_Final Content Data set'!$L$2:$L$17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DD-4B76-B330-9C49EEEAB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7994944"/>
        <c:axId val="1787298527"/>
      </c:barChart>
      <c:catAx>
        <c:axId val="5279949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Category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7298527"/>
        <c:crosses val="autoZero"/>
        <c:auto val="1"/>
        <c:lblAlgn val="ctr"/>
        <c:lblOffset val="100"/>
        <c:noMultiLvlLbl val="0"/>
      </c:catAx>
      <c:valAx>
        <c:axId val="17872985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Reaction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99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'Task 3_Final Content Data set'!$L$1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4E-435A-B514-21FA469103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4E-435A-B514-21FA469103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4E-435A-B514-21FA469103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4E-435A-B514-21FA469103C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04E-435A-B514-21FA469103C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'Task 3_Final Content Data set'!$K$2:$K$6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  <c:extLst/>
            </c:strRef>
          </c:cat>
          <c:val>
            <c:numRef>
              <c:f>'Task 3_Final Content Data set'!$L$2:$L$6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104E-435A-B514-21FA469103C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'Task 3_Final Content Data set'!$O$1</c:f>
              <c:strCache>
                <c:ptCount val="1"/>
                <c:pt idx="0">
                  <c:v>Total Post</c:v>
                </c:pt>
              </c:strCache>
            </c:strRef>
          </c:tx>
          <c:spPr>
            <a:ln w="25400" cap="flat" cmpd="dbl" algn="ctr">
              <a:solidFill>
                <a:schemeClr val="accent1">
                  <a:alpha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noFill/>
              <a:ln w="34925" cap="flat" cmpd="dbl" algn="ctr">
                <a:solidFill>
                  <a:schemeClr val="accent1">
                    <a:lumMod val="75000"/>
                    <a:alpha val="70000"/>
                  </a:schemeClr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'Task 3_Final Content Data set'!$N$2:$N$13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'Task 3_Final Content Data set'!$O$2:$O$13</c:f>
              <c:numCache>
                <c:formatCode>General</c:formatCode>
                <c:ptCount val="12"/>
                <c:pt idx="0">
                  <c:v>2092</c:v>
                </c:pt>
                <c:pt idx="1">
                  <c:v>2021</c:v>
                </c:pt>
                <c:pt idx="2">
                  <c:v>1974</c:v>
                </c:pt>
                <c:pt idx="3">
                  <c:v>2114</c:v>
                </c:pt>
                <c:pt idx="4">
                  <c:v>2012</c:v>
                </c:pt>
                <c:pt idx="5">
                  <c:v>2126</c:v>
                </c:pt>
                <c:pt idx="6">
                  <c:v>1914</c:v>
                </c:pt>
                <c:pt idx="7">
                  <c:v>2070</c:v>
                </c:pt>
                <c:pt idx="8">
                  <c:v>2022</c:v>
                </c:pt>
                <c:pt idx="9">
                  <c:v>2034</c:v>
                </c:pt>
                <c:pt idx="10">
                  <c:v>2138</c:v>
                </c:pt>
                <c:pt idx="11">
                  <c:v>2056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FF-4C4B-9A6F-53B3BCB2868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27990144"/>
        <c:axId val="563863759"/>
      </c:scatterChart>
      <c:valAx>
        <c:axId val="527990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863759"/>
        <c:crosses val="autoZero"/>
        <c:crossBetween val="midCat"/>
      </c:valAx>
      <c:valAx>
        <c:axId val="563863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Posts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990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flat" cmpd="dbl" algn="ctr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34925" cap="flat" cmpd="dbl" algn="ctr">
        <a:solidFill>
          <a:schemeClr val="phClr">
            <a:lumMod val="75000"/>
            <a:alpha val="70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kern="1200" spc="0" normalizeH="0" baseline="0"/>
  </cs:title>
  <cs:trendline>
    <cs:lnRef idx="0">
      <cs:styleClr val="0"/>
    </cs:lnRef>
    <cs:fillRef idx="0"/>
    <cs:effectRef idx="0"/>
    <cs:fontRef idx="minor">
      <a:schemeClr val="tx1"/>
    </cs:fontRef>
    <cs:spPr>
      <a:ln w="38100" cap="rnd" cmpd="sng" algn="ctr">
        <a:solidFill>
          <a:schemeClr val="phClr">
            <a:lumMod val="75000"/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0" y="26670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6" name="TextBox 24">
            <a:extLst>
              <a:ext uri="{FF2B5EF4-FFF2-40B4-BE49-F238E27FC236}">
                <a16:creationId xmlns:a16="http://schemas.microsoft.com/office/drawing/2014/main" id="{0CFA839B-7F5F-AB38-1F75-F82F5ED8D6E3}"/>
              </a:ext>
            </a:extLst>
          </p:cNvPr>
          <p:cNvSpPr txBox="1"/>
          <p:nvPr/>
        </p:nvSpPr>
        <p:spPr>
          <a:xfrm>
            <a:off x="410572" y="2369462"/>
            <a:ext cx="7271374" cy="4119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600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Social Buzz's Top 5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0B508AB-736B-9CBF-99C1-C3AA9409D013}"/>
              </a:ext>
            </a:extLst>
          </p:cNvPr>
          <p:cNvGrpSpPr/>
          <p:nvPr/>
        </p:nvGrpSpPr>
        <p:grpSpPr>
          <a:xfrm>
            <a:off x="457200" y="1161805"/>
            <a:ext cx="10297450" cy="7963390"/>
            <a:chOff x="457200" y="1161805"/>
            <a:chExt cx="10297450" cy="796339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143618" y="5003701"/>
              <a:ext cx="942466" cy="279598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143618" y="2227332"/>
              <a:ext cx="942466" cy="27959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0143618" y="7780070"/>
              <a:ext cx="942466" cy="27959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4069" t="1617" r="4069" b="1617"/>
            <a:stretch>
              <a:fillRect/>
            </a:stretch>
          </p:blipFill>
          <p:spPr>
            <a:xfrm>
              <a:off x="5438298" y="1161805"/>
              <a:ext cx="5036754" cy="796339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57200" y="4539600"/>
              <a:ext cx="4703553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707175-8208-EFCC-BEE6-CC769FF1BA9C}"/>
              </a:ext>
            </a:extLst>
          </p:cNvPr>
          <p:cNvSpPr txBox="1"/>
          <p:nvPr/>
        </p:nvSpPr>
        <p:spPr>
          <a:xfrm>
            <a:off x="11310396" y="1153782"/>
            <a:ext cx="6520404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a nutshell, the 3-month project for Social Buzz aims to improve their big data practices, optimize content strategy, and facilitate a successful IPO. </a:t>
            </a:r>
          </a:p>
          <a:p>
            <a:endParaRPr lang="en-US" sz="3200" dirty="0"/>
          </a:p>
          <a:p>
            <a:r>
              <a:rPr lang="en-US" sz="3200" dirty="0"/>
              <a:t>This involves auditing their data handling, providing IPO guidance, analyzing popular content categories, and educating the team with best practice resources. </a:t>
            </a:r>
          </a:p>
          <a:p>
            <a:endParaRPr lang="en-US" sz="3200" dirty="0"/>
          </a:p>
          <a:p>
            <a:r>
              <a:rPr lang="en-US" sz="3200" dirty="0"/>
              <a:t>The project's goal is to enhance operational efficiency, strategic content creation, and readiness for a significant financial milestone.</a:t>
            </a:r>
            <a:endParaRPr lang="en-IN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D24358-C147-C169-0410-B324408E8CA7}"/>
              </a:ext>
            </a:extLst>
          </p:cNvPr>
          <p:cNvGrpSpPr/>
          <p:nvPr/>
        </p:nvGrpSpPr>
        <p:grpSpPr>
          <a:xfrm>
            <a:off x="1983048" y="1909668"/>
            <a:ext cx="14306131" cy="6467663"/>
            <a:chOff x="1983048" y="1909668"/>
            <a:chExt cx="14306131" cy="6467663"/>
          </a:xfrm>
        </p:grpSpPr>
        <p:sp>
          <p:nvSpPr>
            <p:cNvPr id="31" name="AutoShape 31"/>
            <p:cNvSpPr/>
            <p:nvPr/>
          </p:nvSpPr>
          <p:spPr>
            <a:xfrm>
              <a:off x="4946896" y="2005584"/>
              <a:ext cx="11342283" cy="6275832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0799999">
              <a:off x="1983048" y="1909668"/>
              <a:ext cx="6453903" cy="6467663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38F4C2-99EA-3470-2B48-CD38B993E472}"/>
              </a:ext>
            </a:extLst>
          </p:cNvPr>
          <p:cNvSpPr txBox="1"/>
          <p:nvPr/>
        </p:nvSpPr>
        <p:spPr>
          <a:xfrm>
            <a:off x="9454748" y="3435339"/>
            <a:ext cx="66103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Buzz is a social media company that is growing rapidly and need to oversee scaling process.</a:t>
            </a:r>
          </a:p>
          <a:p>
            <a:endParaRPr lang="en-US" sz="2400" dirty="0"/>
          </a:p>
          <a:p>
            <a:r>
              <a:rPr lang="en-US" sz="2400" dirty="0"/>
              <a:t>Accenture has started a 3 month initial project focusing on these task:</a:t>
            </a:r>
          </a:p>
          <a:p>
            <a:r>
              <a:rPr lang="en-US" sz="2400" dirty="0"/>
              <a:t>- Audit of big data practices</a:t>
            </a:r>
          </a:p>
          <a:p>
            <a:r>
              <a:rPr lang="en-US" sz="2400" dirty="0"/>
              <a:t>- Recommendations for a successful IPO</a:t>
            </a:r>
          </a:p>
          <a:p>
            <a:r>
              <a:rPr lang="en-US" sz="2400" dirty="0"/>
              <a:t>- Analysis of top 5 content categories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55F9FAF-F405-175B-9FBD-44DA1761B443}"/>
              </a:ext>
            </a:extLst>
          </p:cNvPr>
          <p:cNvGrpSpPr/>
          <p:nvPr/>
        </p:nvGrpSpPr>
        <p:grpSpPr>
          <a:xfrm>
            <a:off x="1043940" y="660404"/>
            <a:ext cx="7557919" cy="3297100"/>
            <a:chOff x="1298688" y="1464558"/>
            <a:chExt cx="7557919" cy="3297100"/>
          </a:xfrm>
        </p:grpSpPr>
        <p:grpSp>
          <p:nvGrpSpPr>
            <p:cNvPr id="12" name="Group 12"/>
            <p:cNvGrpSpPr/>
            <p:nvPr/>
          </p:nvGrpSpPr>
          <p:grpSpPr>
            <a:xfrm>
              <a:off x="1298688" y="1464558"/>
              <a:ext cx="3438614" cy="3297100"/>
              <a:chOff x="0" y="154662"/>
              <a:chExt cx="4584818" cy="4396135"/>
            </a:xfrm>
          </p:grpSpPr>
          <p:grpSp>
            <p:nvGrpSpPr>
              <p:cNvPr id="13" name="Group 13"/>
              <p:cNvGrpSpPr>
                <a:grpSpLocks noChangeAspect="1"/>
              </p:cNvGrpSpPr>
              <p:nvPr/>
            </p:nvGrpSpPr>
            <p:grpSpPr>
              <a:xfrm>
                <a:off x="0" y="656398"/>
                <a:ext cx="3894399" cy="3894399"/>
                <a:chOff x="0" y="0"/>
                <a:chExt cx="6350000" cy="63500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963488"/>
                </a:solidFill>
              </p:spPr>
              <p:txBody>
                <a:bodyPr/>
                <a:lstStyle/>
                <a:p>
                  <a:endParaRPr lang="en-AU" dirty="0"/>
                </a:p>
              </p:txBody>
            </p:sp>
          </p:grpSp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686267" y="150511"/>
                <a:ext cx="3894400" cy="3902702"/>
              </a:xfrm>
              <a:prstGeom prst="rect">
                <a:avLst/>
              </a:prstGeom>
            </p:spPr>
          </p:pic>
        </p:grpSp>
        <p:sp>
          <p:nvSpPr>
            <p:cNvPr id="21" name="TextBox 21"/>
            <p:cNvSpPr txBox="1"/>
            <p:nvPr/>
          </p:nvSpPr>
          <p:spPr>
            <a:xfrm>
              <a:off x="3069738" y="2308953"/>
              <a:ext cx="5786869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FFFFFF"/>
                  </a:solidFill>
                  <a:latin typeface="+mj-lt"/>
                </a:rPr>
                <a:t>Problem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9D8AC1-E151-84B5-9AAB-465A79414A6E}"/>
              </a:ext>
            </a:extLst>
          </p:cNvPr>
          <p:cNvSpPr txBox="1"/>
          <p:nvPr/>
        </p:nvSpPr>
        <p:spPr>
          <a:xfrm>
            <a:off x="2590800" y="4961740"/>
            <a:ext cx="6781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500 million</a:t>
            </a:r>
            <a:r>
              <a:rPr lang="en-US" sz="3600" dirty="0">
                <a:solidFill>
                  <a:schemeClr val="bg1"/>
                </a:solidFill>
              </a:rPr>
              <a:t>+ active users monthly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u="sng" dirty="0">
                <a:solidFill>
                  <a:schemeClr val="bg1"/>
                </a:solidFill>
              </a:rPr>
              <a:t>100,000</a:t>
            </a:r>
            <a:r>
              <a:rPr lang="en-US" sz="3600" dirty="0">
                <a:solidFill>
                  <a:schemeClr val="bg1"/>
                </a:solidFill>
              </a:rPr>
              <a:t>+ pieces of diverse content daily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What are the top 5 content categories driving the highest user engagement and popularity?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1515" y="1221309"/>
            <a:ext cx="2123914" cy="2123082"/>
            <a:chOff x="70565" y="66269"/>
            <a:chExt cx="6352473" cy="6349987"/>
          </a:xfrm>
        </p:grpSpPr>
        <p:sp>
          <p:nvSpPr>
            <p:cNvPr id="19" name="Freeform 19"/>
            <p:cNvSpPr/>
            <p:nvPr/>
          </p:nvSpPr>
          <p:spPr>
            <a:xfrm>
              <a:off x="70565" y="66269"/>
              <a:ext cx="6350002" cy="6331398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C3695-70D0-51A0-7998-D23FEB884E13}"/>
              </a:ext>
            </a:extLst>
          </p:cNvPr>
          <p:cNvSpPr txBox="1"/>
          <p:nvPr/>
        </p:nvSpPr>
        <p:spPr>
          <a:xfrm>
            <a:off x="14249400" y="14859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Kartik Arora</a:t>
            </a:r>
            <a:endParaRPr lang="en-US" sz="2400" dirty="0"/>
          </a:p>
          <a:p>
            <a:r>
              <a:rPr lang="en-US" sz="2400" dirty="0"/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52C29C-A4FC-E5BC-ACF2-03566DAC6585}"/>
              </a:ext>
            </a:extLst>
          </p:cNvPr>
          <p:cNvSpPr txBox="1"/>
          <p:nvPr/>
        </p:nvSpPr>
        <p:spPr>
          <a:xfrm>
            <a:off x="14293092" y="47280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 Rompton</a:t>
            </a:r>
            <a:endParaRPr lang="en-US" b="1" dirty="0"/>
          </a:p>
          <a:p>
            <a:r>
              <a:rPr lang="en-US" sz="24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8ABA3D-766D-C995-5288-A29D02E5BF5E}"/>
              </a:ext>
            </a:extLst>
          </p:cNvPr>
          <p:cNvSpPr txBox="1"/>
          <p:nvPr/>
        </p:nvSpPr>
        <p:spPr>
          <a:xfrm>
            <a:off x="14401800" y="7630475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</a:t>
            </a:r>
          </a:p>
          <a:p>
            <a:r>
              <a:rPr lang="en-US" sz="2400" dirty="0"/>
              <a:t>Chief Technical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A8035B-2F7D-F87F-C05C-B71CAE46F965}"/>
              </a:ext>
            </a:extLst>
          </p:cNvPr>
          <p:cNvSpPr txBox="1"/>
          <p:nvPr/>
        </p:nvSpPr>
        <p:spPr>
          <a:xfrm>
            <a:off x="4157190" y="1453136"/>
            <a:ext cx="36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Collection 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873604-9CDE-55B3-9DA0-F7E1D77C1CB6}"/>
              </a:ext>
            </a:extLst>
          </p:cNvPr>
          <p:cNvSpPr txBox="1"/>
          <p:nvPr/>
        </p:nvSpPr>
        <p:spPr>
          <a:xfrm>
            <a:off x="5891254" y="3012735"/>
            <a:ext cx="36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913D8D-F7FC-4438-44EE-04683FBFEBED}"/>
              </a:ext>
            </a:extLst>
          </p:cNvPr>
          <p:cNvSpPr txBox="1"/>
          <p:nvPr/>
        </p:nvSpPr>
        <p:spPr>
          <a:xfrm>
            <a:off x="7867569" y="4678929"/>
            <a:ext cx="36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Modeling	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634000-9912-CAE9-97A9-1B104DEA69D2}"/>
              </a:ext>
            </a:extLst>
          </p:cNvPr>
          <p:cNvSpPr txBox="1"/>
          <p:nvPr/>
        </p:nvSpPr>
        <p:spPr>
          <a:xfrm>
            <a:off x="9601200" y="6236911"/>
            <a:ext cx="36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Analysis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B9C9EC-7720-FB80-37CC-B0AC95308C8B}"/>
              </a:ext>
            </a:extLst>
          </p:cNvPr>
          <p:cNvSpPr txBox="1"/>
          <p:nvPr/>
        </p:nvSpPr>
        <p:spPr>
          <a:xfrm>
            <a:off x="11386399" y="7864239"/>
            <a:ext cx="364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Finding Insight 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3185401-9FF8-001B-B0E7-3208F08ADF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750503"/>
              </p:ext>
            </p:extLst>
          </p:nvPr>
        </p:nvGraphicFramePr>
        <p:xfrm>
          <a:off x="6629854" y="459421"/>
          <a:ext cx="10732535" cy="69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69B489-D18F-28BF-B0DC-61DE0F878EC2}"/>
              </a:ext>
            </a:extLst>
          </p:cNvPr>
          <p:cNvSpPr txBox="1"/>
          <p:nvPr/>
        </p:nvSpPr>
        <p:spPr>
          <a:xfrm>
            <a:off x="925611" y="3066008"/>
            <a:ext cx="510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How many unique categories are there?</a:t>
            </a:r>
          </a:p>
          <a:p>
            <a:endParaRPr lang="en-US" sz="4400" b="1" dirty="0"/>
          </a:p>
          <a:p>
            <a:r>
              <a:rPr lang="en-US" sz="4400" b="1" dirty="0"/>
              <a:t>There are </a:t>
            </a:r>
            <a:r>
              <a:rPr lang="en-US" sz="4400" b="1" u="sng" dirty="0"/>
              <a:t>16 Unique categories</a:t>
            </a:r>
            <a:r>
              <a:rPr lang="en-US" sz="4400" b="1" dirty="0"/>
              <a:t> in the dataset</a:t>
            </a:r>
            <a:r>
              <a:rPr lang="en-IN" sz="4400" b="1" dirty="0"/>
              <a:t>.</a:t>
            </a:r>
            <a:endParaRPr lang="en-US" sz="4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D27911-6742-D671-B59D-5459F52748B2}"/>
              </a:ext>
            </a:extLst>
          </p:cNvPr>
          <p:cNvSpPr txBox="1"/>
          <p:nvPr/>
        </p:nvSpPr>
        <p:spPr>
          <a:xfrm>
            <a:off x="3169897" y="2859756"/>
            <a:ext cx="52983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DM Sans" pitchFamily="2" charset="0"/>
              </a:rPr>
              <a:t>How many reactions are there to the most popular category?</a:t>
            </a:r>
          </a:p>
          <a:p>
            <a:pPr algn="l"/>
            <a:endParaRPr lang="en-US" sz="3600" b="1" dirty="0">
              <a:solidFill>
                <a:srgbClr val="000000"/>
              </a:solidFill>
              <a:latin typeface="DM Sans" pitchFamily="2" charset="0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pPr algn="l"/>
            <a:r>
              <a:rPr lang="en-US" sz="3600" b="1" dirty="0">
                <a:solidFill>
                  <a:srgbClr val="000000"/>
                </a:solidFill>
                <a:latin typeface="DM Sans" pitchFamily="2" charset="0"/>
              </a:rPr>
              <a:t>The most popular </a:t>
            </a:r>
            <a:r>
              <a:rPr lang="en-IN" sz="3600" b="1" dirty="0">
                <a:solidFill>
                  <a:srgbClr val="000000"/>
                </a:solidFill>
                <a:latin typeface="DM Sans" pitchFamily="2" charset="0"/>
              </a:rPr>
              <a:t>category is </a:t>
            </a:r>
            <a:r>
              <a:rPr lang="en-IN" sz="3600" b="1" u="sng" dirty="0">
                <a:solidFill>
                  <a:srgbClr val="000000"/>
                </a:solidFill>
                <a:latin typeface="DM Sans" pitchFamily="2" charset="0"/>
              </a:rPr>
              <a:t>animals </a:t>
            </a:r>
            <a:r>
              <a:rPr lang="en-IN" sz="3600" b="1" dirty="0">
                <a:solidFill>
                  <a:srgbClr val="000000"/>
                </a:solidFill>
                <a:latin typeface="DM Sans" pitchFamily="2" charset="0"/>
              </a:rPr>
              <a:t>with 74,965 reaction score.</a:t>
            </a:r>
            <a:endParaRPr lang="en-US" sz="3600" b="1" i="0" u="sng" dirty="0">
              <a:solidFill>
                <a:srgbClr val="000000"/>
              </a:solidFill>
              <a:effectLst/>
              <a:latin typeface="DM Sans" pitchFamily="2" charset="0"/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FE13512-175B-3209-2595-10F5978B79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636684"/>
              </p:ext>
            </p:extLst>
          </p:nvPr>
        </p:nvGraphicFramePr>
        <p:xfrm>
          <a:off x="8582633" y="2164914"/>
          <a:ext cx="9222726" cy="6609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C88706-C230-E60A-B462-AFFFBA4630A2}"/>
              </a:ext>
            </a:extLst>
          </p:cNvPr>
          <p:cNvSpPr txBox="1"/>
          <p:nvPr/>
        </p:nvSpPr>
        <p:spPr>
          <a:xfrm>
            <a:off x="2940460" y="2770582"/>
            <a:ext cx="58102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What was the month with the most posts?</a:t>
            </a:r>
          </a:p>
          <a:p>
            <a:endParaRPr lang="en-US" sz="4000" b="1" dirty="0">
              <a:solidFill>
                <a:srgbClr val="000000"/>
              </a:solidFill>
              <a:latin typeface="DM Sans" pitchFamily="2" charset="0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DM Sans" pitchFamily="2" charset="0"/>
            </a:endParaRPr>
          </a:p>
          <a:p>
            <a:r>
              <a:rPr lang="en-IN" sz="4000" b="1" i="0" u="sng" dirty="0">
                <a:solidFill>
                  <a:srgbClr val="000000"/>
                </a:solidFill>
                <a:effectLst/>
                <a:latin typeface="DM Sans" pitchFamily="2" charset="0"/>
              </a:rPr>
              <a:t>November</a:t>
            </a:r>
            <a:r>
              <a:rPr lang="en-IN" sz="4000" b="1" i="0" dirty="0">
                <a:solidFill>
                  <a:srgbClr val="000000"/>
                </a:solidFill>
                <a:effectLst/>
                <a:latin typeface="DM Sans" pitchFamily="2" charset="0"/>
              </a:rPr>
              <a:t> is the month in which the most post are posted.</a:t>
            </a:r>
            <a:endParaRPr lang="en-US" sz="4000" b="1" i="0" dirty="0">
              <a:solidFill>
                <a:srgbClr val="000000"/>
              </a:solidFill>
              <a:effectLst/>
              <a:latin typeface="DM Sans" pitchFamily="2" charset="0"/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906C965C-2AFC-DB07-92CF-F6E10EB95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373901"/>
              </p:ext>
            </p:extLst>
          </p:nvPr>
        </p:nvGraphicFramePr>
        <p:xfrm>
          <a:off x="9017455" y="1827071"/>
          <a:ext cx="8647925" cy="628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296</Words>
  <Application>Microsoft Office PowerPoint</Application>
  <PresentationFormat>Custom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Graphik Regular</vt:lpstr>
      <vt:lpstr>DM Sans</vt:lpstr>
      <vt:lpstr>Cascadia Code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KARTIK ARORA</dc:creator>
  <cp:lastModifiedBy>Kartik Arora</cp:lastModifiedBy>
  <cp:revision>20</cp:revision>
  <dcterms:created xsi:type="dcterms:W3CDTF">2006-08-16T00:00:00Z</dcterms:created>
  <dcterms:modified xsi:type="dcterms:W3CDTF">2023-10-13T06:53:49Z</dcterms:modified>
  <dc:identifier>DAEhDyfaYKE</dc:identifier>
</cp:coreProperties>
</file>